
<file path=[Content_Types].xml><?xml version="1.0" encoding="utf-8"?>
<Types xmlns="http://schemas.openxmlformats.org/package/2006/content-types">
  <Default Extension="8d4b1eb2-50fd-4a23-8e37-f8137c440246" ContentType="image/jpeg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607" r:id="rId4"/>
    <p:sldId id="608" r:id="rId5"/>
    <p:sldId id="265" r:id="rId6"/>
    <p:sldId id="266" r:id="rId7"/>
    <p:sldId id="260" r:id="rId8"/>
    <p:sldId id="348" r:id="rId9"/>
    <p:sldId id="357" r:id="rId10"/>
    <p:sldId id="362" r:id="rId11"/>
    <p:sldId id="358" r:id="rId12"/>
    <p:sldId id="364" r:id="rId13"/>
    <p:sldId id="368" r:id="rId14"/>
    <p:sldId id="373" r:id="rId15"/>
    <p:sldId id="385" r:id="rId16"/>
    <p:sldId id="390" r:id="rId17"/>
    <p:sldId id="386" r:id="rId18"/>
    <p:sldId id="391" r:id="rId19"/>
    <p:sldId id="583" r:id="rId20"/>
    <p:sldId id="405" r:id="rId21"/>
    <p:sldId id="415" r:id="rId22"/>
    <p:sldId id="416" r:id="rId23"/>
    <p:sldId id="444" r:id="rId24"/>
    <p:sldId id="448" r:id="rId25"/>
    <p:sldId id="453" r:id="rId26"/>
    <p:sldId id="457" r:id="rId27"/>
    <p:sldId id="461" r:id="rId28"/>
    <p:sldId id="528" r:id="rId29"/>
    <p:sldId id="472" r:id="rId30"/>
    <p:sldId id="479" r:id="rId31"/>
    <p:sldId id="486" r:id="rId32"/>
    <p:sldId id="491" r:id="rId33"/>
    <p:sldId id="498" r:id="rId34"/>
    <p:sldId id="503" r:id="rId35"/>
    <p:sldId id="510" r:id="rId36"/>
    <p:sldId id="516" r:id="rId37"/>
    <p:sldId id="527" r:id="rId38"/>
    <p:sldId id="530" r:id="rId39"/>
    <p:sldId id="544" r:id="rId40"/>
    <p:sldId id="548" r:id="rId41"/>
    <p:sldId id="553" r:id="rId42"/>
    <p:sldId id="559" r:id="rId43"/>
    <p:sldId id="574" r:id="rId44"/>
    <p:sldId id="582" r:id="rId45"/>
    <p:sldId id="592" r:id="rId46"/>
    <p:sldId id="593" r:id="rId47"/>
    <p:sldId id="601" r:id="rId48"/>
    <p:sldId id="603" r:id="rId49"/>
    <p:sldId id="605" r:id="rId50"/>
    <p:sldId id="606" r:id="rId51"/>
    <p:sldId id="264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71" autoAdjust="0"/>
  </p:normalViewPr>
  <p:slideViewPr>
    <p:cSldViewPr snapToGrid="0">
      <p:cViewPr varScale="1">
        <p:scale>
          <a:sx n="127" d="100"/>
          <a:sy n="127" d="100"/>
        </p:scale>
        <p:origin x="116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3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التقنيات المطلوبة لتشكيل نظام البيانات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65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Data Engineers are people who develop and maintain data architectures and make data available for business operations and analysis.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enable data to be accessible in formats and systems that the various business applications, as well as stakeholders like Data Analysts and Data Scientists, can utilize.</a:t>
            </a:r>
          </a:p>
        </p:txBody>
      </p:sp>
    </p:spTree>
    <p:extLst>
      <p:ext uri="{BB962C8B-B14F-4D97-AF65-F5344CB8AC3E}">
        <p14:creationId xmlns:p14="http://schemas.microsoft.com/office/powerpoint/2010/main" val="47893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short, a Data Analyst translates data and numbers into plain language, so organizations can make decisions.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5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21e14c1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21e14c1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561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field of Data Engineering concerns itself with the tasks of collecting source data includes extracting, integrating, and organizing data from disparate 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sources. To collect required data, you need to: 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Develop tools, workflows, and processes that help you acquire data from multiple sources. 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Design, build, and maintain scalable data architecture to store data.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Data could be stored in databases, data warehouses, data lakes, or any other type of data repository.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07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data meets all regulatory and compliance guidelines. </a:t>
            </a:r>
          </a:p>
        </p:txBody>
      </p:sp>
    </p:spTree>
    <p:extLst>
      <p:ext uri="{BB962C8B-B14F-4D97-AF65-F5344CB8AC3E}">
        <p14:creationId xmlns:p14="http://schemas.microsoft.com/office/powerpoint/2010/main" val="255414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مخازن البيانات لتخزين البيانات المعالجة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9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No one person is expected to have all the knowledge, skills, and specializations required 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for the wide-ranging tasks covered within the scope of data engineering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3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e14c16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e14c16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21e14c16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21e14c16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 https://t.me/Tharaaedu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 https://www.linkedin.com/in/mostafanabieh/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 https://twitter.com/EngMostafaNAI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21e14c1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21e14c1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1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Accuracy</a:t>
            </a:r>
          </a:p>
          <a:p>
            <a:r>
              <a:rPr lang="en-US" dirty="0"/>
              <a:t>2- Security</a:t>
            </a:r>
          </a:p>
          <a:p>
            <a:r>
              <a:rPr lang="en-US" dirty="0"/>
              <a:t>3- Quality</a:t>
            </a:r>
          </a:p>
        </p:txBody>
      </p:sp>
    </p:spTree>
    <p:extLst>
      <p:ext uri="{BB962C8B-B14F-4D97-AF65-F5344CB8AC3E}">
        <p14:creationId xmlns:p14="http://schemas.microsoft.com/office/powerpoint/2010/main" val="78187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تتفق مع المواصفات والمعايير المطبقة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specified need</a:t>
            </a:r>
          </a:p>
        </p:txBody>
      </p:sp>
    </p:spTree>
    <p:extLst>
      <p:ext uri="{BB962C8B-B14F-4D97-AF65-F5344CB8AC3E}">
        <p14:creationId xmlns:p14="http://schemas.microsoft.com/office/powerpoint/2010/main" val="201423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and Dashboard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8090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8d4b1eb2-50fd-4a23-8e37-f8137c440246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26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7BB70-57A5-797D-6CCE-BDC8E2885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5" t="28624" r="25734" b="24355"/>
          <a:stretch/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639028" y="952685"/>
            <a:ext cx="5680368" cy="1867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رحلة في عالم </a:t>
            </a:r>
            <a:br>
              <a:rPr lang="ar-EG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</a:br>
            <a:r>
              <a:rPr lang="en-US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Big Data</a:t>
            </a:r>
            <a:endParaRPr sz="5500" b="1" dirty="0">
              <a:solidFill>
                <a:schemeClr val="lt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604" y="2726768"/>
            <a:ext cx="5336702" cy="28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AB3A71-D364-3DE0-2955-0C938EE0F6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73" t="22652" r="53657" b="41505"/>
          <a:stretch/>
        </p:blipFill>
        <p:spPr>
          <a:xfrm flipH="1" flipV="1">
            <a:off x="-22123" y="-51713"/>
            <a:ext cx="3386587" cy="5209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6">
            <a:extLst>
              <a:ext uri="{FF2B5EF4-FFF2-40B4-BE49-F238E27FC236}">
                <a16:creationId xmlns:a16="http://schemas.microsoft.com/office/drawing/2014/main" id="{F0487176-9C85-C37F-F67F-4FD323876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4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C0E5A0E-D70F-04C2-44C5-EE65E7CF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3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8">
            <a:extLst>
              <a:ext uri="{FF2B5EF4-FFF2-40B4-BE49-F238E27FC236}">
                <a16:creationId xmlns:a16="http://schemas.microsoft.com/office/drawing/2014/main" id="{E73D90AA-54B6-DF02-D150-502E2B1DEA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FD8D12-B44E-8AAA-7E37-7F7234BE8E2B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2">
            <a:extLst>
              <a:ext uri="{FF2B5EF4-FFF2-40B4-BE49-F238E27FC236}">
                <a16:creationId xmlns:a16="http://schemas.microsoft.com/office/drawing/2014/main" id="{FF25C2FA-7720-AAA3-007D-09AB5FE64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9A3ED-15FD-236A-058A-E33E47623333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17">
            <a:extLst>
              <a:ext uri="{FF2B5EF4-FFF2-40B4-BE49-F238E27FC236}">
                <a16:creationId xmlns:a16="http://schemas.microsoft.com/office/drawing/2014/main" id="{FE6CA524-8873-EC60-6107-62AEF90EAB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9C66-5034-209F-58A6-60FC756AB223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6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29">
            <a:extLst>
              <a:ext uri="{FF2B5EF4-FFF2-40B4-BE49-F238E27FC236}">
                <a16:creationId xmlns:a16="http://schemas.microsoft.com/office/drawing/2014/main" id="{6EF173D4-2FD7-9B37-57F3-BB8597FD98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2B8575-E74A-6163-4939-BF833AEF3ED9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7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34">
            <a:extLst>
              <a:ext uri="{FF2B5EF4-FFF2-40B4-BE49-F238E27FC236}">
                <a16:creationId xmlns:a16="http://schemas.microsoft.com/office/drawing/2014/main" id="{20376890-4FA3-808B-C79B-745354A85E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1D12DA-8B30-24C8-5028-81A77D82B63F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F3B04-BDD7-0499-8DC4-FBF97030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A1288F-50C1-E6D9-C07B-77F6A4BE8FD5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7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3A5112-49E7-EA1B-EC82-1B19C420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307E4F-077E-0681-668B-4BCAAA1E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3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 rot="7347668">
            <a:off x="-2065990" y="-1710002"/>
            <a:ext cx="3801930" cy="3566801"/>
          </a:xfrm>
          <a:prstGeom prst="blockArc">
            <a:avLst>
              <a:gd name="adj1" fmla="val 3417565"/>
              <a:gd name="adj2" fmla="val 2425723"/>
              <a:gd name="adj3" fmla="val 13058"/>
            </a:avLst>
          </a:prstGeom>
          <a:solidFill>
            <a:srgbClr val="00B0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50" y="1180567"/>
            <a:ext cx="3367800" cy="3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CBFF79C-1E03-04C8-CB08-B72B62D55E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73" t="22652" r="53657" b="41505"/>
          <a:stretch/>
        </p:blipFill>
        <p:spPr>
          <a:xfrm flipV="1">
            <a:off x="4549591" y="-66461"/>
            <a:ext cx="4468761" cy="52099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49">
            <a:extLst>
              <a:ext uri="{FF2B5EF4-FFF2-40B4-BE49-F238E27FC236}">
                <a16:creationId xmlns:a16="http://schemas.microsoft.com/office/drawing/2014/main" id="{B1688CF7-13D9-5A24-166D-75235B8D1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A75D99-232B-FB9C-D6E3-3F44E449F6C9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59">
            <a:extLst>
              <a:ext uri="{FF2B5EF4-FFF2-40B4-BE49-F238E27FC236}">
                <a16:creationId xmlns:a16="http://schemas.microsoft.com/office/drawing/2014/main" id="{7BA1247D-3409-ECDD-59E6-1522ADB06E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83C38-765D-972D-8B5F-F14696754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1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88">
            <a:extLst>
              <a:ext uri="{FF2B5EF4-FFF2-40B4-BE49-F238E27FC236}">
                <a16:creationId xmlns:a16="http://schemas.microsoft.com/office/drawing/2014/main" id="{454A38D0-F2E5-43DF-5C74-734D0AF1E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05B21-DD3C-F7CF-65BF-842E52DCC6AA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C25E0-AFFF-8ED5-5898-C8F07DB4A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" r="1" b="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0EF07E-A9E8-815F-E204-A7078E239882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14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97">
            <a:extLst>
              <a:ext uri="{FF2B5EF4-FFF2-40B4-BE49-F238E27FC236}">
                <a16:creationId xmlns:a16="http://schemas.microsoft.com/office/drawing/2014/main" id="{6E503F26-6AFF-0D01-C8F9-096CAE6E55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64F91A-E91B-B38B-C4EB-104493034A03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3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1">
            <a:extLst>
              <a:ext uri="{FF2B5EF4-FFF2-40B4-BE49-F238E27FC236}">
                <a16:creationId xmlns:a16="http://schemas.microsoft.com/office/drawing/2014/main" id="{45F99EE1-7665-466D-F5CD-CF641192FE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6BFEA7-C05E-8147-1AED-D4157261AF1E}"/>
              </a:ext>
            </a:extLst>
          </p:cNvPr>
          <p:cNvSpPr/>
          <p:nvPr/>
        </p:nvSpPr>
        <p:spPr>
          <a:xfrm>
            <a:off x="8404860" y="4663440"/>
            <a:ext cx="678180" cy="4114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05">
            <a:extLst>
              <a:ext uri="{FF2B5EF4-FFF2-40B4-BE49-F238E27FC236}">
                <a16:creationId xmlns:a16="http://schemas.microsoft.com/office/drawing/2014/main" id="{3BA310DB-9117-1A4A-AD1F-B3052894D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8683FA-3B08-0A02-C7FA-5597E2C8925F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66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ED9DE-A016-F007-3BB4-7442C5BA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16">
            <a:extLst>
              <a:ext uri="{FF2B5EF4-FFF2-40B4-BE49-F238E27FC236}">
                <a16:creationId xmlns:a16="http://schemas.microsoft.com/office/drawing/2014/main" id="{E78F35D4-A19A-5CF2-2924-EB3FBA3A0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809B06-B002-7680-A0ED-47472A929156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4F0B-4755-C667-0333-2B5B8A7D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BFDF6-9E8C-C7D3-90AD-64790BCA2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F4AC8-5B82-EA29-7217-3858027A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" y="0"/>
            <a:ext cx="9144000" cy="51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23">
            <a:extLst>
              <a:ext uri="{FF2B5EF4-FFF2-40B4-BE49-F238E27FC236}">
                <a16:creationId xmlns:a16="http://schemas.microsoft.com/office/drawing/2014/main" id="{60B64BD0-9139-61A4-6BE0-3705C0B4A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683012-DB49-80B3-93EE-36D9AB32CF59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0">
            <a:extLst>
              <a:ext uri="{FF2B5EF4-FFF2-40B4-BE49-F238E27FC236}">
                <a16:creationId xmlns:a16="http://schemas.microsoft.com/office/drawing/2014/main" id="{DF76A6CB-C8E1-621D-123E-10B7EB8EAB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1CDAAF-4ABE-D86A-D87A-A37AC1D678C6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35">
            <a:extLst>
              <a:ext uri="{FF2B5EF4-FFF2-40B4-BE49-F238E27FC236}">
                <a16:creationId xmlns:a16="http://schemas.microsoft.com/office/drawing/2014/main" id="{8AC578A1-098C-B7DB-FB98-E98DD898C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93689B-F872-4FB4-ECF4-6005573F2F1C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4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42">
            <a:extLst>
              <a:ext uri="{FF2B5EF4-FFF2-40B4-BE49-F238E27FC236}">
                <a16:creationId xmlns:a16="http://schemas.microsoft.com/office/drawing/2014/main" id="{01520B4A-9A24-AEA0-7A6B-8DD1952131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C49A14-6133-5034-21C2-3D4CCEC4CCF5}"/>
              </a:ext>
            </a:extLst>
          </p:cNvPr>
          <p:cNvSpPr/>
          <p:nvPr/>
        </p:nvSpPr>
        <p:spPr>
          <a:xfrm>
            <a:off x="7810500" y="449580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4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5070C-F1B7-3901-7D17-759FAB7D3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6" b="1764"/>
          <a:stretch/>
        </p:blipFill>
        <p:spPr>
          <a:xfrm>
            <a:off x="-1128" y="0"/>
            <a:ext cx="9143985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E5F9C4-87DC-57E4-9CAE-89A5902C9802}"/>
              </a:ext>
            </a:extLst>
          </p:cNvPr>
          <p:cNvSpPr/>
          <p:nvPr/>
        </p:nvSpPr>
        <p:spPr>
          <a:xfrm>
            <a:off x="7856220" y="454914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5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54">
            <a:extLst>
              <a:ext uri="{FF2B5EF4-FFF2-40B4-BE49-F238E27FC236}">
                <a16:creationId xmlns:a16="http://schemas.microsoft.com/office/drawing/2014/main" id="{93BE54F3-06A5-53BF-1180-7DE78F79B6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020F18-441E-F26C-A78A-4808C54691EA}"/>
              </a:ext>
            </a:extLst>
          </p:cNvPr>
          <p:cNvSpPr/>
          <p:nvPr/>
        </p:nvSpPr>
        <p:spPr>
          <a:xfrm>
            <a:off x="7856220" y="454914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3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60">
            <a:extLst>
              <a:ext uri="{FF2B5EF4-FFF2-40B4-BE49-F238E27FC236}">
                <a16:creationId xmlns:a16="http://schemas.microsoft.com/office/drawing/2014/main" id="{18B61113-B604-0DCA-7E6F-86DABBAF7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BCD302-C36F-71A0-B68D-4F7BB47D2B58}"/>
              </a:ext>
            </a:extLst>
          </p:cNvPr>
          <p:cNvSpPr/>
          <p:nvPr/>
        </p:nvSpPr>
        <p:spPr>
          <a:xfrm>
            <a:off x="7856220" y="4549140"/>
            <a:ext cx="1272540" cy="579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71">
            <a:extLst>
              <a:ext uri="{FF2B5EF4-FFF2-40B4-BE49-F238E27FC236}">
                <a16:creationId xmlns:a16="http://schemas.microsoft.com/office/drawing/2014/main" id="{B1325175-9C14-B469-79E3-DE2C74D85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09065-8EDE-CA22-0E27-8128B23C5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95" r="46583" b="15193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 amt="43000"/>
            <a:lum bright="70000" contrast="-70000"/>
          </a:blip>
          <a:srcRect l="64444" r="7140"/>
          <a:stretch/>
        </p:blipFill>
        <p:spPr>
          <a:xfrm>
            <a:off x="5757413" y="2735963"/>
            <a:ext cx="4091976" cy="26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341120" y="2056054"/>
            <a:ext cx="6639440" cy="103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ما هو </a:t>
            </a:r>
            <a:r>
              <a:rPr lang="en-US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Data Engineering</a:t>
            </a:r>
            <a:endParaRPr sz="5500" b="1" dirty="0">
              <a:solidFill>
                <a:schemeClr val="lt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-1412300" y="-2064800"/>
            <a:ext cx="3909600" cy="3909600"/>
          </a:xfrm>
          <a:prstGeom prst="ellipse">
            <a:avLst/>
          </a:prstGeom>
          <a:noFill/>
          <a:ln w="114300" cap="flat" cmpd="sng">
            <a:solidFill>
              <a:srgbClr val="00B0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72A76-3E19-60C5-68AD-58C4876CDE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73" t="22652" r="53657" b="41505"/>
          <a:stretch/>
        </p:blipFill>
        <p:spPr>
          <a:xfrm flipV="1">
            <a:off x="5757413" y="-51713"/>
            <a:ext cx="3386587" cy="52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88">
            <a:extLst>
              <a:ext uri="{FF2B5EF4-FFF2-40B4-BE49-F238E27FC236}">
                <a16:creationId xmlns:a16="http://schemas.microsoft.com/office/drawing/2014/main" id="{1B36B219-08DA-B46D-9E50-D855FFADD6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4ED9-304D-7D27-3CD8-426A1965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CC145-1461-C091-5901-C0A3EFFF7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348-93DD-E506-793A-81072E2B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42"/>
            <a:ext cx="9144000" cy="50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8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2">
            <a:extLst>
              <a:ext uri="{FF2B5EF4-FFF2-40B4-BE49-F238E27FC236}">
                <a16:creationId xmlns:a16="http://schemas.microsoft.com/office/drawing/2014/main" id="{919981FD-F11D-43A7-CE09-247C1F9781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47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297">
            <a:extLst>
              <a:ext uri="{FF2B5EF4-FFF2-40B4-BE49-F238E27FC236}">
                <a16:creationId xmlns:a16="http://schemas.microsoft.com/office/drawing/2014/main" id="{1DD4CC81-1814-E8DA-1AA4-869A4F12AF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03">
            <a:extLst>
              <a:ext uri="{FF2B5EF4-FFF2-40B4-BE49-F238E27FC236}">
                <a16:creationId xmlns:a16="http://schemas.microsoft.com/office/drawing/2014/main" id="{48AF791D-496C-15E2-2973-8B20C417C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7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18">
            <a:extLst>
              <a:ext uri="{FF2B5EF4-FFF2-40B4-BE49-F238E27FC236}">
                <a16:creationId xmlns:a16="http://schemas.microsoft.com/office/drawing/2014/main" id="{CA5912E0-38FB-72FA-3B1D-886359DBE8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6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26">
            <a:extLst>
              <a:ext uri="{FF2B5EF4-FFF2-40B4-BE49-F238E27FC236}">
                <a16:creationId xmlns:a16="http://schemas.microsoft.com/office/drawing/2014/main" id="{F6438C9E-279D-CACD-3D9B-01CBD71F80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0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36">
            <a:extLst>
              <a:ext uri="{FF2B5EF4-FFF2-40B4-BE49-F238E27FC236}">
                <a16:creationId xmlns:a16="http://schemas.microsoft.com/office/drawing/2014/main" id="{B2CD55AA-D58F-C878-26D6-A040732E7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5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F9603-577D-B268-01EA-06654B86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5">
            <a:extLst>
              <a:ext uri="{FF2B5EF4-FFF2-40B4-BE49-F238E27FC236}">
                <a16:creationId xmlns:a16="http://schemas.microsoft.com/office/drawing/2014/main" id="{BCACE652-75FE-7FC8-7FBC-304A968971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6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7">
            <a:extLst>
              <a:ext uri="{FF2B5EF4-FFF2-40B4-BE49-F238E27FC236}">
                <a16:creationId xmlns:a16="http://schemas.microsoft.com/office/drawing/2014/main" id="{D20AEB14-4D14-BEA1-8812-ECD9B43275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8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49">
            <a:extLst>
              <a:ext uri="{FF2B5EF4-FFF2-40B4-BE49-F238E27FC236}">
                <a16:creationId xmlns:a16="http://schemas.microsoft.com/office/drawing/2014/main" id="{C5A37F9E-F9CB-745D-C64E-43658F15A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8242F0B-DFC6-C675-F721-973F7F57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5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350">
            <a:extLst>
              <a:ext uri="{FF2B5EF4-FFF2-40B4-BE49-F238E27FC236}">
                <a16:creationId xmlns:a16="http://schemas.microsoft.com/office/drawing/2014/main" id="{B60E8DBD-9A02-F3E6-415B-A82F25992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8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73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7CD105-BEB4-8965-2949-318EA068F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5" t="28624" r="25734" b="24355"/>
          <a:stretch/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6787312-3D96-12D1-4830-74D3F429F1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473" t="22652" r="53657" b="41505"/>
          <a:stretch/>
        </p:blipFill>
        <p:spPr>
          <a:xfrm flipH="1" flipV="1">
            <a:off x="-22123" y="-51713"/>
            <a:ext cx="3386587" cy="5209961"/>
          </a:xfrm>
          <a:prstGeom prst="rect">
            <a:avLst/>
          </a:prstGeom>
        </p:spPr>
      </p:pic>
      <p:sp>
        <p:nvSpPr>
          <p:cNvPr id="148" name="Google Shape;148;p21"/>
          <p:cNvSpPr txBox="1">
            <a:spLocks noGrp="1"/>
          </p:cNvSpPr>
          <p:nvPr>
            <p:ph type="title" idx="4294967295"/>
          </p:nvPr>
        </p:nvSpPr>
        <p:spPr>
          <a:xfrm>
            <a:off x="3253500" y="2197950"/>
            <a:ext cx="26370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" sz="3600" b="1">
                <a:solidFill>
                  <a:srgbClr val="FFFFFF"/>
                </a:solidFill>
                <a:latin typeface="Changa"/>
                <a:ea typeface="Changa"/>
                <a:cs typeface="Changa"/>
                <a:sym typeface="Changa"/>
              </a:rPr>
              <a:t>شكراً لكم</a:t>
            </a:r>
            <a:endParaRPr sz="3600" b="1">
              <a:solidFill>
                <a:srgbClr val="FFFFFF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64E76-AC4B-4B5F-BD44-F4B47B58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D5BD24C-9363-5477-CB4F-727250EDD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3" t="23167" r="26000" b="25833"/>
          <a:stretch/>
        </p:blipFill>
        <p:spPr>
          <a:xfrm rot="10800000" flipH="1" flipV="1">
            <a:off x="0" y="4468442"/>
            <a:ext cx="1577340" cy="6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735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09065-8EDE-CA22-0E27-8128B23C5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95" r="46583" b="15193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 amt="43000"/>
            <a:lum bright="70000" contrast="-70000"/>
          </a:blip>
          <a:srcRect l="64444" r="7140"/>
          <a:stretch/>
        </p:blipFill>
        <p:spPr>
          <a:xfrm>
            <a:off x="5757413" y="2735963"/>
            <a:ext cx="4091976" cy="26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341120" y="2056054"/>
            <a:ext cx="6639440" cy="103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ما هو </a:t>
            </a:r>
            <a:r>
              <a:rPr lang="en-US" sz="5500" b="1" dirty="0">
                <a:solidFill>
                  <a:schemeClr val="lt1"/>
                </a:solidFill>
                <a:latin typeface="Changa"/>
                <a:ea typeface="Changa"/>
                <a:cs typeface="Changa"/>
                <a:sym typeface="Changa"/>
              </a:rPr>
              <a:t>Data Ecosystem </a:t>
            </a:r>
            <a:endParaRPr sz="5500" b="1" dirty="0">
              <a:solidFill>
                <a:schemeClr val="lt1"/>
              </a:solidFill>
              <a:latin typeface="Changa"/>
              <a:ea typeface="Changa"/>
              <a:cs typeface="Changa"/>
              <a:sym typeface="Changa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-1412300" y="-2064800"/>
            <a:ext cx="3909600" cy="3909600"/>
          </a:xfrm>
          <a:prstGeom prst="ellipse">
            <a:avLst/>
          </a:prstGeom>
          <a:noFill/>
          <a:ln w="114300" cap="flat" cmpd="sng">
            <a:solidFill>
              <a:srgbClr val="00B0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72A76-3E19-60C5-68AD-58C4876CDE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73" t="22652" r="53657" b="41505"/>
          <a:stretch/>
        </p:blipFill>
        <p:spPr>
          <a:xfrm flipV="1">
            <a:off x="5757413" y="-51713"/>
            <a:ext cx="3386587" cy="52099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92">
            <a:extLst>
              <a:ext uri="{FF2B5EF4-FFF2-40B4-BE49-F238E27FC236}">
                <a16:creationId xmlns:a16="http://schemas.microsoft.com/office/drawing/2014/main" id="{C69E00F5-9B34-2D26-5626-64A6875C67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A20C5C-643A-8E2D-F69C-D97C6735C758}"/>
              </a:ext>
            </a:extLst>
          </p:cNvPr>
          <p:cNvSpPr/>
          <p:nvPr/>
        </p:nvSpPr>
        <p:spPr>
          <a:xfrm>
            <a:off x="7574280" y="4602480"/>
            <a:ext cx="1569720" cy="487680"/>
          </a:xfrm>
          <a:prstGeom prst="roundRect">
            <a:avLst/>
          </a:prstGeom>
          <a:solidFill>
            <a:srgbClr val="15131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0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me101">
            <a:extLst>
              <a:ext uri="{FF2B5EF4-FFF2-40B4-BE49-F238E27FC236}">
                <a16:creationId xmlns:a16="http://schemas.microsoft.com/office/drawing/2014/main" id="{CFDC76FB-8B6E-98A4-3B7A-1F261A2527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ACD344-091A-8211-F15E-14A808519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0"/>
          <a:stretch/>
        </p:blipFill>
        <p:spPr>
          <a:xfrm>
            <a:off x="2947186" y="1196340"/>
            <a:ext cx="6196814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52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267</Words>
  <Application>Microsoft Office PowerPoint</Application>
  <PresentationFormat>On-screen Show (16:9)</PresentationFormat>
  <Paragraphs>28</Paragraphs>
  <Slides>51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Changa</vt:lpstr>
      <vt:lpstr>OpenSans</vt:lpstr>
      <vt:lpstr>Source Sans Pro</vt:lpstr>
      <vt:lpstr>Simple Light</vt:lpstr>
      <vt:lpstr>رحلة في عالم 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شكراً لكم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رحلة في عالم البيانات الضخمة</dc:title>
  <cp:lastModifiedBy>Mostafa Hamdan</cp:lastModifiedBy>
  <cp:revision>17</cp:revision>
  <dcterms:modified xsi:type="dcterms:W3CDTF">2022-09-18T04:56:19Z</dcterms:modified>
</cp:coreProperties>
</file>